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  <p:sldId id="261" r:id="rId8"/>
    <p:sldId id="267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swary Mogan" userId="4cf6b4e4-9864-4ee6-a202-fa0b4966d78c" providerId="ADAL" clId="{7F6D08AC-23CB-468B-A089-F462932E0CD2}"/>
    <pc:docChg chg="delSld modSld">
      <pc:chgData name="Rajeswary Mogan" userId="4cf6b4e4-9864-4ee6-a202-fa0b4966d78c" providerId="ADAL" clId="{7F6D08AC-23CB-468B-A089-F462932E0CD2}" dt="2023-03-01T10:08:03.926" v="6" actId="1076"/>
      <pc:docMkLst>
        <pc:docMk/>
      </pc:docMkLst>
      <pc:sldChg chg="del">
        <pc:chgData name="Rajeswary Mogan" userId="4cf6b4e4-9864-4ee6-a202-fa0b4966d78c" providerId="ADAL" clId="{7F6D08AC-23CB-468B-A089-F462932E0CD2}" dt="2023-03-01T10:07:15.525" v="0" actId="47"/>
        <pc:sldMkLst>
          <pc:docMk/>
          <pc:sldMk cId="2938819184" sldId="277"/>
        </pc:sldMkLst>
      </pc:sldChg>
      <pc:sldChg chg="del">
        <pc:chgData name="Rajeswary Mogan" userId="4cf6b4e4-9864-4ee6-a202-fa0b4966d78c" providerId="ADAL" clId="{7F6D08AC-23CB-468B-A089-F462932E0CD2}" dt="2023-03-01T10:07:16.751" v="1" actId="47"/>
        <pc:sldMkLst>
          <pc:docMk/>
          <pc:sldMk cId="1704180436" sldId="278"/>
        </pc:sldMkLst>
      </pc:sldChg>
      <pc:sldChg chg="modSp mod">
        <pc:chgData name="Rajeswary Mogan" userId="4cf6b4e4-9864-4ee6-a202-fa0b4966d78c" providerId="ADAL" clId="{7F6D08AC-23CB-468B-A089-F462932E0CD2}" dt="2023-03-01T10:08:03.926" v="6" actId="1076"/>
        <pc:sldMkLst>
          <pc:docMk/>
          <pc:sldMk cId="2173716415" sldId="280"/>
        </pc:sldMkLst>
        <pc:spChg chg="mod">
          <ac:chgData name="Rajeswary Mogan" userId="4cf6b4e4-9864-4ee6-a202-fa0b4966d78c" providerId="ADAL" clId="{7F6D08AC-23CB-468B-A089-F462932E0CD2}" dt="2023-03-01T10:08:03.926" v="6" actId="1076"/>
          <ac:spMkLst>
            <pc:docMk/>
            <pc:sldMk cId="2173716415" sldId="280"/>
            <ac:spMk id="4" creationId="{D4EDF87B-0116-6E7A-38EC-769805592BD7}"/>
          </ac:spMkLst>
        </pc:spChg>
      </pc:sldChg>
      <pc:sldChg chg="del">
        <pc:chgData name="Rajeswary Mogan" userId="4cf6b4e4-9864-4ee6-a202-fa0b4966d78c" providerId="ADAL" clId="{7F6D08AC-23CB-468B-A089-F462932E0CD2}" dt="2023-03-01T10:07:17.565" v="2" actId="47"/>
        <pc:sldMkLst>
          <pc:docMk/>
          <pc:sldMk cId="3384007914" sldId="281"/>
        </pc:sldMkLst>
      </pc:sldChg>
      <pc:sldChg chg="del">
        <pc:chgData name="Rajeswary Mogan" userId="4cf6b4e4-9864-4ee6-a202-fa0b4966d78c" providerId="ADAL" clId="{7F6D08AC-23CB-468B-A089-F462932E0CD2}" dt="2023-03-01T10:07:18.245" v="3" actId="47"/>
        <pc:sldMkLst>
          <pc:docMk/>
          <pc:sldMk cId="4252916615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BA5C-2F3D-9E4D-AD08-97AC9BD00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95C4-14CC-7E4B-8622-CDABBDAA7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5D3E-9152-7746-AF03-239283D7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3C86-C902-8547-8AA3-EA41769F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1C49-62C6-674B-90C3-4C12417B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2D3E-7BCE-5C4F-A2ED-57150459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C8455-4B99-8548-8E7A-67A3D4838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F323-FDAB-0B48-A37A-9F877379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AAC0-0E11-0B4C-BB1D-BD5CA2F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1EBDA-8D02-1640-B100-D899036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007C8-F38D-C247-B304-608826EA3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4942B-D063-ED49-B30E-989A6A6BC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5BE5-8DEB-CB47-B330-A313C2A9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38F0-EBC2-B44E-AB9D-35702638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76BE-3822-4D45-876E-02417549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B024-B03D-1C48-81F4-A5D94095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05CF-BE08-FC47-8AFC-EE0CD73C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1F7-2CA3-984E-8BAF-22D817DC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CD8F-901B-0C4B-84E4-6ACDBDB7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7DC4-A9BB-614D-B149-5B62FAF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5BF6-4DF4-8D4F-AA7C-1C3F600E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6BD3-AFA5-224C-87DE-0178AECDA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CA09-BA08-9E42-ABAA-A3D112E4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0CDCE-0DCB-5049-8A55-BDCD24F0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1F7A-DAF0-5D40-8D4F-98F80A83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F2A6-9B7B-B74A-A668-06A7E12E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D848-C524-EC4C-B88A-65B4095D8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325DC-A900-3F4E-BA36-8BEE82641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2B11-B843-5345-B0E8-2E6D2B44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10E0F-256C-6A49-AEF2-B6C8AFD6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25A1B-9F81-FD4D-B260-D19F84C5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5686-97EC-B641-A55F-92170308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00B2-513E-5D41-9F30-48D1766A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4B7AE-55EA-C74E-ADB2-846D6A34F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264E2-050C-5143-BE99-1590136DC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6C34D-C895-A14F-AEAB-E937E9FED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096F-6E2A-FA45-8E86-0559E12B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89CD7-194E-8844-93EB-C7B68943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B0707-4244-4E49-A70F-4B12638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82FB-B610-C749-B9D9-9695EDDC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58244-DA34-004F-8E89-6DF760EB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F95D-A015-CA4B-A548-26B582B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932F2-F006-FD4D-89BD-DFA64089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D638-A5AB-0944-BEC8-AF6C6A11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3A074-262D-2844-874E-BD8AB593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E2237-F835-2D4A-AB70-13484EFF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914B-9FD8-9B4E-88B6-4EFDC9AF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347B-8C22-C142-B578-C8AEDB2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6390-8A44-814D-A396-2A4D5CF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52195-2E7F-094C-8A8B-732C68FA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F75A-52C5-C042-B00B-478E36B2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0C245-E04A-AC4A-AB44-98C54900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C3ED-491E-EB46-AD73-7AF23791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2DB66-F27F-8344-AC19-9924418EB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0152D-9941-1140-A3C9-FE764F31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C4AE0-8ACB-5440-AD81-0AB4524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028E-B37B-0B48-8E59-B6D3267C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A56DB-2AD4-024C-A49C-649D7658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CE84E-CF77-7A48-859D-329659CF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8DE34-7EC2-AF4B-A760-3DBB574A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F263-6A94-0949-9A7F-5E13DB247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9092-4D4D-1E41-9BCF-2CF31C51F69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8805-C71E-954F-8953-4B7048D96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5A00-6AE0-DD45-AFE3-A7C9D3E2B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39E591-8F1C-C742-B12C-6D1E9E43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382" y="3103537"/>
            <a:ext cx="9144000" cy="58477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cs typeface="Arial" panose="020B0604020202020204" pitchFamily="34" charset="0"/>
              </a:rPr>
              <a:t>Title of Proposal:</a:t>
            </a:r>
          </a:p>
          <a:p>
            <a:pPr algn="l"/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82547D-0040-42ED-8072-E0C53D673034}"/>
              </a:ext>
            </a:extLst>
          </p:cNvPr>
          <p:cNvSpPr/>
          <p:nvPr/>
        </p:nvSpPr>
        <p:spPr>
          <a:xfrm>
            <a:off x="985382" y="1766263"/>
            <a:ext cx="3922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Challenge Statement: </a:t>
            </a:r>
          </a:p>
        </p:txBody>
      </p:sp>
    </p:spTree>
    <p:extLst>
      <p:ext uri="{BB962C8B-B14F-4D97-AF65-F5344CB8AC3E}">
        <p14:creationId xmlns:p14="http://schemas.microsoft.com/office/powerpoint/2010/main" val="269715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DDB6-7DBF-3C48-9293-C5B734DD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Submission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07A6-9EAB-5143-A44C-1EFE491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Details of Applicant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Executive Summary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Detailed Project Proposal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9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4FCB-FB20-A644-95FD-323D5988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A. Details of Applicant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2DF8-3131-0B41-B379-D79530EB9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856945" cy="4667250"/>
          </a:xfrm>
        </p:spPr>
        <p:txBody>
          <a:bodyPr>
            <a:normAutofit/>
          </a:bodyPr>
          <a:lstStyle/>
          <a:p>
            <a:r>
              <a:rPr lang="en-US" dirty="0"/>
              <a:t>Legal Name of Lead Company and Collaborator(s), if any</a:t>
            </a:r>
          </a:p>
          <a:p>
            <a:r>
              <a:rPr lang="en-US" dirty="0"/>
              <a:t>Lead Applicant’s Email and Contact Number</a:t>
            </a:r>
          </a:p>
          <a:p>
            <a:r>
              <a:rPr lang="en-US" dirty="0"/>
              <a:t>Country of HQ and Company Website</a:t>
            </a:r>
          </a:p>
          <a:p>
            <a:r>
              <a:rPr lang="en-US" dirty="0"/>
              <a:t>What is your objective(s) for participating in this Open Innovation Challenge? [in less than 100 words]</a:t>
            </a:r>
          </a:p>
        </p:txBody>
      </p:sp>
    </p:spTree>
    <p:extLst>
      <p:ext uri="{BB962C8B-B14F-4D97-AF65-F5344CB8AC3E}">
        <p14:creationId xmlns:p14="http://schemas.microsoft.com/office/powerpoint/2010/main" val="232196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475F-10A7-C54A-8A73-0E205889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B. 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2674-592E-CA4D-91C4-51E9E253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b="1" dirty="0"/>
              <a:t>Instruction:</a:t>
            </a:r>
            <a:r>
              <a:rPr lang="en-SG" dirty="0"/>
              <a:t> To provide a summary of the solution, technology and deliverables – tangible and intangible outcomes of the project (in less than 500 words)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FC64-4B5F-0248-A4DB-8FDF2AFE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41" y="14047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C. Detailed 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468D-059A-C549-9629-9B997BBDA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06" y="1664347"/>
            <a:ext cx="11133035" cy="5053178"/>
          </a:xfrm>
        </p:spPr>
        <p:txBody>
          <a:bodyPr>
            <a:spAutoFit/>
          </a:bodyPr>
          <a:lstStyle/>
          <a:p>
            <a:pPr marL="457200" lvl="1" indent="0">
              <a:buNone/>
            </a:pPr>
            <a:r>
              <a:rPr lang="en-US" sz="1800" b="1" dirty="0"/>
              <a:t>1. Technical Feasibility of Solution and Novelty</a:t>
            </a:r>
          </a:p>
          <a:p>
            <a:pPr lvl="1"/>
            <a:r>
              <a:rPr lang="en-US" sz="1800" dirty="0"/>
              <a:t>Effectiveness in addressing the challenge (How solution can address requirements) </a:t>
            </a:r>
          </a:p>
          <a:p>
            <a:pPr lvl="1"/>
            <a:r>
              <a:rPr lang="en-US" sz="1800" dirty="0"/>
              <a:t>Potential benefits (e.g. how is this solution novel/different from what is available currently, potential cost and manpower savings)</a:t>
            </a:r>
          </a:p>
          <a:p>
            <a:pPr lvl="1"/>
            <a:r>
              <a:rPr lang="en-US" sz="1800" dirty="0"/>
              <a:t>Operational feasibility: Potential end users/stakeholders onboarding plans</a:t>
            </a:r>
          </a:p>
          <a:p>
            <a:pPr marL="457200" lvl="1" indent="0">
              <a:buNone/>
            </a:pPr>
            <a:r>
              <a:rPr lang="en-US" sz="1800" b="1" dirty="0"/>
              <a:t>2. Business Feasibility of Solution</a:t>
            </a:r>
          </a:p>
          <a:p>
            <a:pPr lvl="1"/>
            <a:r>
              <a:rPr lang="en-US" sz="1800" dirty="0"/>
              <a:t>Commercialization and scale up strategy</a:t>
            </a:r>
          </a:p>
          <a:p>
            <a:pPr lvl="1"/>
            <a:r>
              <a:rPr lang="en-US" sz="1800" dirty="0"/>
              <a:t>Estimated commercial price</a:t>
            </a:r>
          </a:p>
          <a:p>
            <a:pPr lvl="1"/>
            <a:r>
              <a:rPr lang="en-US" sz="1800" dirty="0"/>
              <a:t>Operating/maintenance/life cycle cost</a:t>
            </a:r>
          </a:p>
          <a:p>
            <a:pPr lvl="1"/>
            <a:r>
              <a:rPr lang="en-US" sz="1800" dirty="0"/>
              <a:t>Business model</a:t>
            </a:r>
          </a:p>
          <a:p>
            <a:pPr marL="457200" lvl="1" indent="0">
              <a:buNone/>
            </a:pPr>
            <a:r>
              <a:rPr lang="en-US" sz="1800" b="1" dirty="0"/>
              <a:t>3. Capacity and Expertise to Execute </a:t>
            </a:r>
          </a:p>
          <a:p>
            <a:pPr lvl="1"/>
            <a:r>
              <a:rPr lang="en-US" sz="1800" dirty="0"/>
              <a:t>Capabilities and Resources Committed</a:t>
            </a:r>
          </a:p>
          <a:p>
            <a:pPr marL="457200" lvl="1" indent="0">
              <a:buNone/>
            </a:pPr>
            <a:r>
              <a:rPr lang="en-US" sz="1800" b="1" dirty="0"/>
              <a:t>4. Details on POC/MVP </a:t>
            </a:r>
            <a:r>
              <a:rPr lang="en-US" sz="1800" dirty="0"/>
              <a:t>(if applicable) </a:t>
            </a:r>
          </a:p>
          <a:p>
            <a:pPr lvl="1"/>
            <a:r>
              <a:rPr lang="en-US" sz="1800" dirty="0"/>
              <a:t>Desired deliverables/milestones and outcomes of projects (including but not limited to tech specs, project/product development schedule, key challenges to overcome)</a:t>
            </a:r>
          </a:p>
          <a:p>
            <a:pPr marL="457200" lvl="1" indent="0">
              <a:buNone/>
            </a:pPr>
            <a:r>
              <a:rPr lang="en-US" sz="1800" b="1" dirty="0"/>
              <a:t>5. Others</a:t>
            </a:r>
            <a:r>
              <a:rPr lang="en-US" sz="1800" dirty="0"/>
              <a:t> (as specifically requested by Challenge Brief)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0F5B09-92DA-4A7B-99B8-33DFD15ABB5B}"/>
              </a:ext>
            </a:extLst>
          </p:cNvPr>
          <p:cNvSpPr/>
          <p:nvPr/>
        </p:nvSpPr>
        <p:spPr>
          <a:xfrm>
            <a:off x="706224" y="988984"/>
            <a:ext cx="9357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b="1" dirty="0"/>
              <a:t>Instruction:</a:t>
            </a:r>
            <a:r>
              <a:rPr lang="en-SG" sz="2000" dirty="0"/>
              <a:t> To elaborate according to the following outline (can be more than 1 slide per item)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554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D8ACA5-8708-1D3A-50BB-90F42F90D1A1}"/>
              </a:ext>
            </a:extLst>
          </p:cNvPr>
          <p:cNvSpPr/>
          <p:nvPr/>
        </p:nvSpPr>
        <p:spPr>
          <a:xfrm>
            <a:off x="338199" y="1149585"/>
            <a:ext cx="117053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〇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Real-time data analysis technology </a:t>
            </a: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Overview of Data Analysis Technologies.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1-1.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Explanation of the method.</a:t>
            </a: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Details about the analysis model. Ex. machine learning model,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1-2.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Applications that have been already validated (If any)</a:t>
            </a: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Prediction of 3D distribution of temperature and airflow, prediction of 2D distribution of illuminance, prediction of equipment anomalies,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1-3. Requirements to implement the analysis model .</a:t>
            </a:r>
          </a:p>
          <a:p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     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Ex. 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How many training data that are required, etc. </a:t>
            </a:r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1-4. </a:t>
            </a:r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Intellectual property (If any)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SG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2. Verification and results 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2-1. Whether or not there is a track record of real-time prediction of physical and environmental elements within the building space, etc.</a:t>
            </a:r>
          </a:p>
          <a:p>
            <a:endParaRPr lang="en-SG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SG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3. Environment for operation</a:t>
            </a:r>
            <a:endParaRPr lang="en-US" altLang="ja-JP" sz="1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3-1. Specification requirements for the engine (software, package, library, etc.) for analysis 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3-2. Operating environment requirements for engines (software, packages, libraries, etc.)</a:t>
            </a:r>
          </a:p>
          <a:p>
            <a:r>
              <a:rPr lang="ja-JP" altLang="en-US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3-3. Availability of technologies related to data collection and big data processing and a brief explanation (if any)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EDF87B-0116-6E7A-38EC-769805592BD7}"/>
              </a:ext>
            </a:extLst>
          </p:cNvPr>
          <p:cNvSpPr/>
          <p:nvPr/>
        </p:nvSpPr>
        <p:spPr>
          <a:xfrm>
            <a:off x="338199" y="339984"/>
            <a:ext cx="51144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ea typeface="Meiryo UI" panose="020B0604030504040204" pitchFamily="34" charset="-128"/>
              </a:rPr>
              <a:t>Title: Digital Twin</a:t>
            </a:r>
          </a:p>
        </p:txBody>
      </p:sp>
    </p:spTree>
    <p:extLst>
      <p:ext uri="{BB962C8B-B14F-4D97-AF65-F5344CB8AC3E}">
        <p14:creationId xmlns:p14="http://schemas.microsoft.com/office/powerpoint/2010/main" val="217371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2C3E541F126FF43AFD778AF34AF2F8D" ma:contentTypeVersion="4" ma:contentTypeDescription="新しいドキュメントを作成します。" ma:contentTypeScope="" ma:versionID="0a52f90a6496a32a7426d6fd860d6372">
  <xsd:schema xmlns:xsd="http://www.w3.org/2001/XMLSchema" xmlns:xs="http://www.w3.org/2001/XMLSchema" xmlns:p="http://schemas.microsoft.com/office/2006/metadata/properties" xmlns:ns2="bf4da011-d339-4f56-ae06-3bdf00857fdc" xmlns:ns3="35768cb6-3100-43de-96e0-18f1300a6aec" targetNamespace="http://schemas.microsoft.com/office/2006/metadata/properties" ma:root="true" ma:fieldsID="303ea4fe8fd1c0097ff295181ff18829" ns2:_="" ns3:_="">
    <xsd:import namespace="bf4da011-d339-4f56-ae06-3bdf00857fdc"/>
    <xsd:import namespace="35768cb6-3100-43de-96e0-18f1300a6a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da011-d339-4f56-ae06-3bdf00857f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68cb6-3100-43de-96e0-18f1300a6a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7AA1E8-3049-4347-A988-EE36CF16F1B0}">
  <ds:schemaRefs>
    <ds:schemaRef ds:uri="bf4da011-d339-4f56-ae06-3bdf00857fdc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35768cb6-3100-43de-96e0-18f1300a6aec"/>
  </ds:schemaRefs>
</ds:datastoreItem>
</file>

<file path=customXml/itemProps2.xml><?xml version="1.0" encoding="utf-8"?>
<ds:datastoreItem xmlns:ds="http://schemas.openxmlformats.org/officeDocument/2006/customXml" ds:itemID="{53DA316A-0B7F-4190-ABEF-A710162A83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56CF1C-CE9F-4074-BB5A-EBA59D41AA7E}">
  <ds:schemaRefs>
    <ds:schemaRef ds:uri="35768cb6-3100-43de-96e0-18f1300a6aec"/>
    <ds:schemaRef ds:uri="bf4da011-d339-4f56-ae06-3bdf00857f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475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Meiryo UI</vt:lpstr>
      <vt:lpstr>Arial</vt:lpstr>
      <vt:lpstr>Calibri</vt:lpstr>
      <vt:lpstr>Calibri Light</vt:lpstr>
      <vt:lpstr>Office Theme</vt:lpstr>
      <vt:lpstr>PowerPoint Presentation</vt:lpstr>
      <vt:lpstr>Submission Requirements</vt:lpstr>
      <vt:lpstr>A. Details of Applicant</vt:lpstr>
      <vt:lpstr>B. Executive Summary</vt:lpstr>
      <vt:lpstr>C. Detailed Project Proposal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DSTA HackerFest 2018 Submission</dc:title>
  <dc:creator>Vernice NG (ENTERPRISESG)</dc:creator>
  <cp:lastModifiedBy>Rajeswary Mogan</cp:lastModifiedBy>
  <cp:revision>3</cp:revision>
  <dcterms:created xsi:type="dcterms:W3CDTF">2018-10-27T03:23:47Z</dcterms:created>
  <dcterms:modified xsi:type="dcterms:W3CDTF">2023-03-01T10:08:12Z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Vernice_NG@enterprisesg.gov.sg</vt:lpwstr>
  </property>
  <property fmtid="{D5CDD505-2E9C-101B-9397-08002B2CF9AE}" pid="5" name="MSIP_Label_3f9331f7-95a2-472a-92bc-d73219eb516b_SetDate">
    <vt:lpwstr>2020-11-13T13:31:50.4250694Z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777a9a32-6eb9-4779-8028-83ad73e857c1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Vernice_NG@enterprisesg.gov.sg</vt:lpwstr>
  </property>
  <property fmtid="{D5CDD505-2E9C-101B-9397-08002B2CF9AE}" pid="13" name="MSIP_Label_4f288355-fb4c-44cd-b9ca-40cfc2aee5f8_SetDate">
    <vt:lpwstr>2020-11-13T13:31:50.4250694Z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777a9a32-6eb9-4779-8028-83ad73e857c1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  <property fmtid="{D5CDD505-2E9C-101B-9397-08002B2CF9AE}" pid="20" name="ContentTypeId">
    <vt:lpwstr>0x01010048683ACC55BF1E44999081DFDC2BA26A</vt:lpwstr>
  </property>
  <property fmtid="{D5CDD505-2E9C-101B-9397-08002B2CF9AE}" pid="21" name="MediaServiceImageTags">
    <vt:lpwstr/>
  </property>
</Properties>
</file>